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Arial Narrow"/>
      <p:regular r:id="rId20"/>
      <p:bold r:id="rId21"/>
      <p:italic r:id="rId22"/>
      <p:boldItalic r:id="rId23"/>
    </p:embeddedFont>
    <p:embeddedFont>
      <p:font typeface="Abril Fatfac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regular.fntdata"/><Relationship Id="rId11" Type="http://schemas.openxmlformats.org/officeDocument/2006/relationships/slide" Target="slides/slide6.xml"/><Relationship Id="rId22" Type="http://schemas.openxmlformats.org/officeDocument/2006/relationships/font" Target="fonts/ArialNarrow-italic.fntdata"/><Relationship Id="rId10" Type="http://schemas.openxmlformats.org/officeDocument/2006/relationships/slide" Target="slides/slide5.xml"/><Relationship Id="rId21" Type="http://schemas.openxmlformats.org/officeDocument/2006/relationships/font" Target="fonts/ArialNarrow-bold.fntdata"/><Relationship Id="rId13" Type="http://schemas.openxmlformats.org/officeDocument/2006/relationships/slide" Target="slides/slide8.xml"/><Relationship Id="rId24" Type="http://schemas.openxmlformats.org/officeDocument/2006/relationships/font" Target="fonts/AbrilFatface-regular.fntdata"/><Relationship Id="rId12" Type="http://schemas.openxmlformats.org/officeDocument/2006/relationships/slide" Target="slides/slide7.xml"/><Relationship Id="rId23" Type="http://schemas.openxmlformats.org/officeDocument/2006/relationships/font" Target="fonts/ArialNarrow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12b1dc68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12b1dc68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412b1dc68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542cad1e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542cad1e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4542cad1e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178032285_1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178032285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4178032285_1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256b143d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256b143d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4256b143d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ced400f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2ced400f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42ced400f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178df6978_2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178df6978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4178df6978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17ce05164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17ce0516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417ce0516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f5457bd7e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f5457bd7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f5457bd7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0f7dc69c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0f7dc69c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40f7dc69c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Rev 2 cover72.jpg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1"/>
            <a:ext cx="9200447" cy="69003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ctrTitle"/>
          </p:nvPr>
        </p:nvSpPr>
        <p:spPr>
          <a:xfrm>
            <a:off x="961644" y="1909363"/>
            <a:ext cx="7687056" cy="2535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Font typeface="Arial"/>
              <a:buNone/>
              <a:defRPr b="0" i="0" sz="5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885444" y="4438495"/>
            <a:ext cx="7763256" cy="1047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9895A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895A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9895A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895A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pic>
        <p:nvPicPr>
          <p:cNvPr descr="SWE_Full_Master_Brand_Reversed.eps"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732" y="667638"/>
            <a:ext cx="1554480" cy="8699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2"/>
          <p:cNvCxnSpPr/>
          <p:nvPr/>
        </p:nvCxnSpPr>
        <p:spPr>
          <a:xfrm>
            <a:off x="558800" y="-67733"/>
            <a:ext cx="0" cy="726904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2"/>
          <p:cNvCxnSpPr/>
          <p:nvPr/>
        </p:nvCxnSpPr>
        <p:spPr>
          <a:xfrm flipH="1">
            <a:off x="559158" y="1144943"/>
            <a:ext cx="16574" cy="5755392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51435" y="1018843"/>
            <a:ext cx="8263965" cy="2537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651435" y="3644900"/>
            <a:ext cx="8263965" cy="2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576424" y="198344"/>
            <a:ext cx="8288176" cy="820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/>
        </p:nvSpPr>
        <p:spPr>
          <a:xfrm>
            <a:off x="8572500" y="64262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/>
        </p:nvSpPr>
        <p:spPr>
          <a:xfrm>
            <a:off x="8572500" y="64262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551024" y="211045"/>
            <a:ext cx="8289365" cy="60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DCC554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DCC55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614524" y="1600199"/>
            <a:ext cx="8225865" cy="4359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8" name="Google Shape;28;p3"/>
          <p:cNvSpPr txBox="1"/>
          <p:nvPr/>
        </p:nvSpPr>
        <p:spPr>
          <a:xfrm>
            <a:off x="8572500" y="64262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" name="Google Shape;29;p3"/>
          <p:cNvSpPr txBox="1"/>
          <p:nvPr>
            <p:ph idx="2" type="body"/>
          </p:nvPr>
        </p:nvSpPr>
        <p:spPr>
          <a:xfrm>
            <a:off x="576263" y="850900"/>
            <a:ext cx="826412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 ppt purple title page72.jpg"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1"/>
            <a:ext cx="9223022" cy="691726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type="title"/>
          </p:nvPr>
        </p:nvSpPr>
        <p:spPr>
          <a:xfrm>
            <a:off x="800100" y="2174876"/>
            <a:ext cx="7975600" cy="2244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33" name="Google Shape;33;p4"/>
          <p:cNvCxnSpPr/>
          <p:nvPr/>
        </p:nvCxnSpPr>
        <p:spPr>
          <a:xfrm rot="10800000">
            <a:off x="558800" y="-152400"/>
            <a:ext cx="0" cy="6445778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4"/>
          <p:cNvCxnSpPr/>
          <p:nvPr/>
        </p:nvCxnSpPr>
        <p:spPr>
          <a:xfrm rot="10800000">
            <a:off x="558800" y="6578602"/>
            <a:ext cx="0" cy="403755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WE_Master_Brand_Logo_Only_REVERSED.png"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" y="6293378"/>
            <a:ext cx="914400" cy="38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Only">
  <p:cSld name="3_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576424" y="198344"/>
            <a:ext cx="8415176" cy="820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DCC554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DCC55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5"/>
          <p:cNvSpPr txBox="1"/>
          <p:nvPr/>
        </p:nvSpPr>
        <p:spPr>
          <a:xfrm>
            <a:off x="8572500" y="64262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wo Content">
  <p:cSld name="1_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51186" y="1130300"/>
            <a:ext cx="3946214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864100" y="1130300"/>
            <a:ext cx="3950583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2" name="Google Shape;42;p6"/>
          <p:cNvSpPr txBox="1"/>
          <p:nvPr/>
        </p:nvSpPr>
        <p:spPr>
          <a:xfrm>
            <a:off x="220631" y="648773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sz="1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576424" y="198344"/>
            <a:ext cx="8238259" cy="820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DCC554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DCC55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6"/>
          <p:cNvSpPr txBox="1"/>
          <p:nvPr/>
        </p:nvSpPr>
        <p:spPr>
          <a:xfrm>
            <a:off x="8572500" y="64262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180976"/>
            <a:ext cx="8204200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D4BB44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D4BB4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635000" y="889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572500" y="64262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180976"/>
            <a:ext cx="8204200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D4BB44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D4BB4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572500" y="64262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 ppt yellow title page72.jpg" id="59" name="Google Shape;5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1"/>
            <a:ext cx="9223022" cy="691726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>
            <p:ph type="title"/>
          </p:nvPr>
        </p:nvSpPr>
        <p:spPr>
          <a:xfrm>
            <a:off x="800100" y="2174876"/>
            <a:ext cx="7975600" cy="2244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SWE_Master_Brand_Logo_Only_REVERSED.png" id="61" name="Google Shape;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" y="6293378"/>
            <a:ext cx="914400" cy="382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9"/>
          <p:cNvCxnSpPr/>
          <p:nvPr/>
        </p:nvCxnSpPr>
        <p:spPr>
          <a:xfrm rot="10800000">
            <a:off x="558800" y="-152400"/>
            <a:ext cx="0" cy="6445778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9"/>
          <p:cNvCxnSpPr/>
          <p:nvPr/>
        </p:nvCxnSpPr>
        <p:spPr>
          <a:xfrm rot="10800000">
            <a:off x="558800" y="6578602"/>
            <a:ext cx="0" cy="403755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 ppt gray title page.jpg" id="65" name="Google Shape;6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/>
          <p:nvPr>
            <p:ph type="title"/>
          </p:nvPr>
        </p:nvSpPr>
        <p:spPr>
          <a:xfrm>
            <a:off x="800100" y="2174876"/>
            <a:ext cx="7975600" cy="2244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SWE_Master_Brand_Logo_Only_REVERSED.png"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" y="6293378"/>
            <a:ext cx="914400" cy="382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0"/>
          <p:cNvCxnSpPr/>
          <p:nvPr/>
        </p:nvCxnSpPr>
        <p:spPr>
          <a:xfrm rot="10800000">
            <a:off x="558800" y="-152400"/>
            <a:ext cx="0" cy="6445778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0"/>
          <p:cNvCxnSpPr/>
          <p:nvPr/>
        </p:nvCxnSpPr>
        <p:spPr>
          <a:xfrm rot="10800000">
            <a:off x="558800" y="6578602"/>
            <a:ext cx="0" cy="403755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jp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Rev 2 body72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80976"/>
            <a:ext cx="8204200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D4BB44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D4BB4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35000" y="889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572500" y="64262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1"/>
          <p:cNvCxnSpPr/>
          <p:nvPr/>
        </p:nvCxnSpPr>
        <p:spPr>
          <a:xfrm rot="10800000">
            <a:off x="558800" y="-84666"/>
            <a:ext cx="0" cy="307976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p1"/>
          <p:cNvCxnSpPr/>
          <p:nvPr/>
        </p:nvCxnSpPr>
        <p:spPr>
          <a:xfrm rot="10800000">
            <a:off x="558800" y="694266"/>
            <a:ext cx="0" cy="5627663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 rot="10800000">
            <a:off x="558800" y="6606653"/>
            <a:ext cx="0" cy="307976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WE_Master_Brand_Logo_Only_COLOR.png" id="17" name="Google Shape;1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8800" y="6321929"/>
            <a:ext cx="913909" cy="38208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list.arizona.edu/sympa/subscribe/swe" TargetMode="External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acebook.com/pages/UA-Society-of-Women-Engineers/122577693765?fref=ts" TargetMode="External"/><Relationship Id="rId4" Type="http://schemas.openxmlformats.org/officeDocument/2006/relationships/hyperlink" Target="https://www.facebook.com/groups/425712777547237/" TargetMode="External"/><Relationship Id="rId5" Type="http://schemas.openxmlformats.org/officeDocument/2006/relationships/hyperlink" Target="https://www.linkedin.com/grp/home?gid=8333425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576424" y="198344"/>
            <a:ext cx="8415300" cy="8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Society of Women Engineers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1848750" y="1237100"/>
            <a:ext cx="54465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Join our ListServ!!</a:t>
            </a:r>
            <a:endParaRPr sz="4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861600" y="5008100"/>
            <a:ext cx="74208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Go to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https://list.arizona.edu/sympa/subscribe/swe</a:t>
            </a:r>
            <a:r>
              <a:rPr lang="en-US" sz="2400"/>
              <a:t>  OR use snapchat to read the QR code above and just enter your email address!</a:t>
            </a:r>
            <a:endParaRPr sz="2400"/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4371" y="2161363"/>
            <a:ext cx="2535250" cy="25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457200" y="180976"/>
            <a:ext cx="8204100" cy="55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Tucson SWE Section Scholarship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35000" y="8890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Award Amount: </a:t>
            </a:r>
            <a:r>
              <a:rPr b="1" lang="en-US" u="sng"/>
              <a:t>$500</a:t>
            </a:r>
            <a:endParaRPr b="1" u="sng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Essay Topic: (500-1000 words) What have you learned from being involved with SWE and/or other U of A organizations? How do you think this knowledge will help you in the future as you explore your educational/career goals?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Must be a UA Engineering major, a nationally paid SWE member, and not graduating this May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Due November 1st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550" y="4343102"/>
            <a:ext cx="2684650" cy="21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180976"/>
            <a:ext cx="8204100" cy="55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Media Shoutouts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635000" y="889000"/>
            <a:ext cx="7934100" cy="325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Did something cool this summer? Want to recognize another student or faculty member that is doing something awesome?</a:t>
            </a:r>
            <a:endParaRPr sz="2200"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Take an artsy pic of something engineering related?</a:t>
            </a:r>
            <a:endParaRPr sz="2200"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Send me a picture and a description, and I will feature it on our social media accounts! You may even be feature on the UA Engineering Page!</a:t>
            </a:r>
            <a:endParaRPr sz="2200"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Email: </a:t>
            </a:r>
            <a:r>
              <a:rPr b="1" lang="en-US" sz="2000"/>
              <a:t>jsofka@email.arizona.edu</a:t>
            </a:r>
            <a:r>
              <a:rPr lang="en-US" sz="2000"/>
              <a:t>		Phone: (</a:t>
            </a:r>
            <a:r>
              <a:rPr b="1" lang="en-US" sz="2000"/>
              <a:t>480)528-5832</a:t>
            </a:r>
            <a:endParaRPr b="1" sz="2000"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150" y="4296425"/>
            <a:ext cx="2083700" cy="20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500" y="4296425"/>
            <a:ext cx="2083700" cy="207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9800" y="4296425"/>
            <a:ext cx="2083700" cy="20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>
            <a:off x="1241912" y="281326"/>
            <a:ext cx="6131898" cy="52090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Oswald"/>
              </a:rPr>
              <a:t>Next Meeting</a:t>
            </a:r>
            <a:br>
              <a:rPr b="0" i="0"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Oswald"/>
              </a:rPr>
            </a:br>
            <a:r>
              <a:rPr b="0" i="0"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Oswald"/>
              </a:rPr>
              <a:t/>
            </a:r>
            <a:br>
              <a:rPr b="0" i="0"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Oswald"/>
              </a:rPr>
            </a:br>
            <a:r>
              <a:rPr b="0" i="0"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Oswald"/>
              </a:rPr>
              <a:t>November 7th</a:t>
            </a:r>
            <a:br>
              <a:rPr b="0" i="0"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Oswald"/>
              </a:rPr>
            </a:br>
            <a:r>
              <a:rPr b="0" i="0"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Oswald"/>
              </a:rPr>
              <a:t>6pm ENGR 210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551024" y="211045"/>
            <a:ext cx="8289365" cy="60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C554"/>
              </a:buClr>
              <a:buSzPts val="3200"/>
              <a:buFont typeface="Arial Narrow"/>
              <a:buNone/>
            </a:pPr>
            <a:r>
              <a:rPr b="1" i="0" lang="en-US" sz="3200" u="none" cap="none" strike="noStrike">
                <a:solidFill>
                  <a:srgbClr val="DCC554"/>
                </a:solidFill>
                <a:latin typeface="Arial Narrow"/>
                <a:ea typeface="Arial Narrow"/>
                <a:cs typeface="Arial Narrow"/>
                <a:sym typeface="Arial Narrow"/>
              </a:rPr>
              <a:t>Get Info on Everything Going on in UA SWE </a:t>
            </a:r>
            <a:endParaRPr b="1" i="0" sz="3200" u="none" cap="none" strike="noStrike">
              <a:solidFill>
                <a:srgbClr val="DCC55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614524" y="812801"/>
            <a:ext cx="8225865" cy="4359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7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 with us over social media at: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7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Website:</a:t>
            </a:r>
            <a:r>
              <a:rPr b="0" i="0" lang="en-US" sz="2400" u="none" cap="none" strike="noStrike">
                <a:solidFill>
                  <a:srgbClr val="3F3B53"/>
                </a:solidFill>
                <a:latin typeface="Arial"/>
                <a:ea typeface="Arial"/>
                <a:cs typeface="Arial"/>
                <a:sym typeface="Arial"/>
              </a:rPr>
              <a:t> www.</a:t>
            </a:r>
            <a:r>
              <a:rPr lang="en-US">
                <a:solidFill>
                  <a:srgbClr val="3F3B53"/>
                </a:solidFill>
              </a:rPr>
              <a:t>a</a:t>
            </a:r>
            <a:r>
              <a:rPr b="0" i="0" lang="en-US" sz="2400" u="none" cap="none" strike="noStrike">
                <a:solidFill>
                  <a:srgbClr val="3F3B53"/>
                </a:solidFill>
                <a:latin typeface="Arial"/>
                <a:ea typeface="Arial"/>
                <a:cs typeface="Arial"/>
                <a:sym typeface="Arial"/>
              </a:rPr>
              <a:t>rizona.swe.org</a:t>
            </a:r>
            <a:endParaRPr/>
          </a:p>
          <a:p>
            <a:pPr indent="0" lvl="0" marL="47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Page: 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UA Society of Women Engineers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7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Group: 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UofA SWEsters!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7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Instagram: </a:t>
            </a:r>
            <a:r>
              <a:rPr b="0" i="0" lang="en-US" sz="2400" u="sng" cap="none" strike="noStrike">
                <a:solidFill>
                  <a:srgbClr val="3F3B53"/>
                </a:solidFill>
                <a:latin typeface="Arial"/>
                <a:ea typeface="Arial"/>
                <a:cs typeface="Arial"/>
                <a:sym typeface="Arial"/>
              </a:rPr>
              <a:t>@ua_swe</a:t>
            </a:r>
            <a:endParaRPr/>
          </a:p>
          <a:p>
            <a:pPr indent="0" lvl="0" marL="47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LinkedIn: 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University of Arizona Society of Women Engineers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7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SWE Tucson Section: www.swetucson.org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628650" y="33803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Narrow"/>
              <a:buNone/>
            </a:pPr>
            <a:r>
              <a:rPr b="1" i="0" lang="en-US" sz="3200" u="none" cap="none" strike="noStrik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Get on our Listserv!</a:t>
            </a:r>
            <a:endParaRPr/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628650" y="139427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best way to receive updates on upcoming events</a:t>
            </a:r>
            <a:endParaRPr/>
          </a:p>
          <a:p>
            <a:pPr indent="-385763" lvl="0" marL="385763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our website Arizona.swe.org </a:t>
            </a:r>
            <a:endParaRPr/>
          </a:p>
          <a:p>
            <a:pPr indent="-385763" lvl="0" marL="385763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‘How to get involved as a Collegiate Member’</a:t>
            </a:r>
            <a:endParaRPr/>
          </a:p>
          <a:p>
            <a:pPr indent="-385763" lvl="0" marL="385763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Entry Form “here” to go to page and add email</a:t>
            </a: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 b="17658" l="13913" r="15596" t="14971"/>
          <a:stretch/>
        </p:blipFill>
        <p:spPr>
          <a:xfrm>
            <a:off x="450394" y="3428997"/>
            <a:ext cx="4554941" cy="244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 rotWithShape="1">
          <a:blip r:embed="rId4">
            <a:alphaModFix/>
          </a:blip>
          <a:srcRect b="41289" l="39515" r="16829" t="31235"/>
          <a:stretch/>
        </p:blipFill>
        <p:spPr>
          <a:xfrm>
            <a:off x="5005335" y="3761054"/>
            <a:ext cx="3991971" cy="1412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6"/>
          <p:cNvCxnSpPr/>
          <p:nvPr/>
        </p:nvCxnSpPr>
        <p:spPr>
          <a:xfrm rot="10800000">
            <a:off x="5353334" y="4684839"/>
            <a:ext cx="624386" cy="80863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86" name="Google Shape;186;p26"/>
          <p:cNvSpPr/>
          <p:nvPr/>
        </p:nvSpPr>
        <p:spPr>
          <a:xfrm>
            <a:off x="5005317" y="4480730"/>
            <a:ext cx="470848" cy="204108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576424" y="198344"/>
            <a:ext cx="8415300" cy="8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Attendance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550" y="771550"/>
            <a:ext cx="5846900" cy="58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961644" y="1909363"/>
            <a:ext cx="7687056" cy="2535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Society of </a:t>
            </a:r>
            <a:br>
              <a:rPr b="0" i="0" lang="en-US" sz="5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5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Women Engineers</a:t>
            </a:r>
            <a:endParaRPr b="0" i="0" sz="5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885444" y="4438495"/>
            <a:ext cx="7763256" cy="1047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of Arizona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October 24, 2018</a:t>
            </a:r>
            <a:r>
              <a:rPr b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0" i="0" sz="3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551024" y="211045"/>
            <a:ext cx="8289365" cy="60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C554"/>
              </a:buClr>
              <a:buSzPts val="3200"/>
              <a:buFont typeface="Arial Narrow"/>
              <a:buNone/>
            </a:pPr>
            <a:r>
              <a:rPr b="1" i="0" lang="en-US" sz="3200" u="none" cap="none" strike="noStrike">
                <a:solidFill>
                  <a:srgbClr val="DCC554"/>
                </a:solidFill>
                <a:latin typeface="Arial Narrow"/>
                <a:ea typeface="Arial Narrow"/>
                <a:cs typeface="Arial Narrow"/>
                <a:sym typeface="Arial Narrow"/>
              </a:rPr>
              <a:t>Agenda	</a:t>
            </a:r>
            <a:endParaRPr b="1" i="0" sz="3200" u="none" cap="none" strike="noStrike">
              <a:solidFill>
                <a:srgbClr val="DCC55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551024" y="1015999"/>
            <a:ext cx="8225865" cy="4359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56673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Announcements</a:t>
            </a:r>
            <a:endParaRPr/>
          </a:p>
          <a:p>
            <a:pPr indent="-342900" lvl="1" marL="56673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Pumpkin Carving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800100" y="2174876"/>
            <a:ext cx="7975600" cy="2244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 Narrow"/>
              <a:buNone/>
            </a:pPr>
            <a:r>
              <a:rPr b="1" i="0" lang="en-US" sz="66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Announcements</a:t>
            </a:r>
            <a:r>
              <a:rPr b="1" i="0" lang="en-US" sz="60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1" i="0" sz="6000" u="none" cap="none" strike="noStrike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457200" y="180976"/>
            <a:ext cx="8204100" cy="55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SWEeties!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635000" y="889000"/>
            <a:ext cx="8229600" cy="333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Fall Photo Shoot at Old Main!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November 3rd (Next Saturday)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Photos will be uploaded to Google Drive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Start at 11:00 a.m. end around 12:30/1:00 or until we finish taking photos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RSVP in the email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Outfit inspiration →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(boots, sweaters,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	jeans, scarves, etc)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775" y="3186850"/>
            <a:ext cx="5011775" cy="30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457200" y="180976"/>
            <a:ext cx="8204100" cy="55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Shadow a SWEester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635000" y="8890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November 6th, 2018 	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8:00am - 3:30pm	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Mark you calendars!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Look out for meet-up emails from me later this week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If you do not have a GroupMe, please make one! It is free :)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you have not signed up, and you are interested, let me know after the meeting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756150" y="5711500"/>
            <a:ext cx="3235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This is a Tuesday this year!!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900" y="69775"/>
            <a:ext cx="2495950" cy="26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97125" y="180975"/>
            <a:ext cx="8263800" cy="55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Reid Park Zoo Social!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580400" y="928650"/>
            <a:ext cx="5315400" cy="30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Trying to determine date that best works for everyone due to holiday weekend</a:t>
            </a:r>
            <a:endParaRPr b="1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Giraffe encounter!!</a:t>
            </a:r>
            <a:endParaRPr b="1" sz="18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 Please fill out and submit the google form by Oct. 24th at midnight!</a:t>
            </a:r>
            <a:endParaRPr b="1" sz="18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2"/>
                </a:solidFill>
              </a:rPr>
              <a:t>https://goo.gl/forms/3wLeGFzslLR7VFgf1</a:t>
            </a:r>
            <a:endParaRPr b="1" sz="1800" u="sng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   </a:t>
            </a:r>
            <a:endParaRPr sz="1800"/>
          </a:p>
        </p:txBody>
      </p:sp>
      <p:sp>
        <p:nvSpPr>
          <p:cNvPr id="134" name="Google Shape;134;p20"/>
          <p:cNvSpPr txBox="1"/>
          <p:nvPr/>
        </p:nvSpPr>
        <p:spPr>
          <a:xfrm>
            <a:off x="1251675" y="4372075"/>
            <a:ext cx="7078200" cy="21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135" name="Google Shape;135;p20"/>
          <p:cNvGrpSpPr/>
          <p:nvPr/>
        </p:nvGrpSpPr>
        <p:grpSpPr>
          <a:xfrm>
            <a:off x="5972169" y="12"/>
            <a:ext cx="3087855" cy="3925419"/>
            <a:chOff x="4406231" y="580470"/>
            <a:chExt cx="3099011" cy="3712332"/>
          </a:xfrm>
        </p:grpSpPr>
        <p:pic>
          <p:nvPicPr>
            <p:cNvPr id="136" name="Google Shape;136;p20"/>
            <p:cNvPicPr preferRelativeResize="0"/>
            <p:nvPr/>
          </p:nvPicPr>
          <p:blipFill rotWithShape="1">
            <a:blip r:embed="rId3">
              <a:alphaModFix/>
            </a:blip>
            <a:srcRect b="0" l="3128" r="2362" t="0"/>
            <a:stretch/>
          </p:blipFill>
          <p:spPr>
            <a:xfrm>
              <a:off x="4410058" y="2367890"/>
              <a:ext cx="3095184" cy="1924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0"/>
            <p:cNvPicPr preferRelativeResize="0"/>
            <p:nvPr/>
          </p:nvPicPr>
          <p:blipFill rotWithShape="1">
            <a:blip r:embed="rId4">
              <a:alphaModFix/>
            </a:blip>
            <a:srcRect b="-5621" l="1238" r="1209" t="-4389"/>
            <a:stretch/>
          </p:blipFill>
          <p:spPr>
            <a:xfrm>
              <a:off x="4406231" y="580470"/>
              <a:ext cx="3095184" cy="19249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p20"/>
          <p:cNvPicPr preferRelativeResize="0"/>
          <p:nvPr/>
        </p:nvPicPr>
        <p:blipFill rotWithShape="1">
          <a:blip r:embed="rId5">
            <a:alphaModFix/>
          </a:blip>
          <a:srcRect b="0" l="9657" r="0" t="0"/>
          <a:stretch/>
        </p:blipFill>
        <p:spPr>
          <a:xfrm>
            <a:off x="580400" y="4011450"/>
            <a:ext cx="3814592" cy="19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950" y="3975825"/>
            <a:ext cx="4790050" cy="20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457200" y="180976"/>
            <a:ext cx="8204100" cy="55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External Branch Committee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635000" y="889000"/>
            <a:ext cx="8229600" cy="51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Congratulations to…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/>
              <a:t>Paige Sawyers</a:t>
            </a:r>
            <a:r>
              <a:rPr lang="en-US"/>
              <a:t>, </a:t>
            </a:r>
            <a:r>
              <a:rPr b="1" lang="en-US"/>
              <a:t>Madison Sitzkiewicz</a:t>
            </a:r>
            <a:r>
              <a:rPr lang="en-US"/>
              <a:t>, and </a:t>
            </a:r>
            <a:r>
              <a:rPr b="1" lang="en-US"/>
              <a:t>Kaitlyn Molloy</a:t>
            </a:r>
            <a:r>
              <a:rPr lang="en-US"/>
              <a:t>!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Thank you to all who applied!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 _SWE_PowerPoint_Template 1_06_16_15">
  <a:themeElements>
    <a:clrScheme name="SWE Theme 1">
      <a:dk1>
        <a:srgbClr val="575072"/>
      </a:dk1>
      <a:lt1>
        <a:srgbClr val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